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57" r:id="rId3"/>
    <p:sldId id="357" r:id="rId4"/>
    <p:sldId id="324" r:id="rId5"/>
    <p:sldId id="288" r:id="rId6"/>
    <p:sldId id="289" r:id="rId7"/>
    <p:sldId id="290" r:id="rId8"/>
    <p:sldId id="361" r:id="rId9"/>
    <p:sldId id="325" r:id="rId10"/>
    <p:sldId id="360" r:id="rId11"/>
    <p:sldId id="29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Севрюк" initials="АС" lastIdx="1" clrIdx="0">
    <p:extLst>
      <p:ext uri="{19B8F6BF-5375-455C-9EA6-DF929625EA0E}">
        <p15:presenceInfo xmlns:p15="http://schemas.microsoft.com/office/powerpoint/2012/main" userId="e9b854553fe069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74"/>
    <a:srgbClr val="00D6CD"/>
    <a:srgbClr val="047CFF"/>
    <a:srgbClr val="67EFBE"/>
    <a:srgbClr val="FFDF00"/>
    <a:srgbClr val="FFD9E4"/>
    <a:srgbClr val="FFB7CC"/>
    <a:srgbClr val="2D2D2B"/>
    <a:srgbClr val="FF2C9C"/>
    <a:srgbClr val="FDB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2E669AF-1E4F-450F-933B-BA0B3CFB93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67678-BE60-44D5-9616-5EA060CB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FF242C9-D31C-4995-A050-D0321610E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5134C37-8F67-4F90-89FB-DC340C699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5423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A0F7F74-0127-4A5B-9CAC-67E1C69D4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4766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F76CD4A-B4DC-434D-B285-129E340DA4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7187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8792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821C6-34A5-4690-9EC2-A3B7971CC8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F0AFF6CA-A266-4A01-9102-0B21EA5DB0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43025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272C1198-B6D5-4965-8CBF-682236D964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63656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C8B0872D-DE54-48A7-846A-5643317DA6D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84287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20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4F6945-A205-49FD-8A73-68CA35C7FB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5CA10DA-63DA-46E6-A45B-E41F749A1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4814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725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FE3D6-2136-4E5E-8563-1CA24FC95E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7531A10-3AA8-4EC6-B4B8-2A77E95942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24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925C5-E78B-4630-8B35-4B0BEA0DBA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E2DE439B-26B3-457B-A61F-4FED32DEF0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45254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4133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97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08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B0F98-21B8-4C97-8EB9-D38C41EF8B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0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C9CFA-34E7-4013-BFD8-F2BD81C237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45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D8CA7-2C39-47E9-B2FD-30AD02F330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23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A6EB50-D592-4E0C-AAB9-DFE6B95686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0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6B441-A2DF-45E0-8AD9-7DFBBDB3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7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4B2F96-8F70-4ED2-A673-D81CB7855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DC9BA4AD-6E88-472F-87B0-5F58835DDD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9614" y="1117600"/>
            <a:ext cx="3490786" cy="4622800"/>
          </a:xfrm>
          <a:prstGeom prst="roundRect">
            <a:avLst>
              <a:gd name="adj" fmla="val 72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602FD-0617-454B-A827-E2C91D683DB4}"/>
              </a:ext>
            </a:extLst>
          </p:cNvPr>
          <p:cNvSpPr/>
          <p:nvPr userDrawn="1"/>
        </p:nvSpPr>
        <p:spPr>
          <a:xfrm>
            <a:off x="637230" y="774700"/>
            <a:ext cx="4175555" cy="5308600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그래픽 39">
            <a:extLst>
              <a:ext uri="{FF2B5EF4-FFF2-40B4-BE49-F238E27FC236}">
                <a16:creationId xmlns:a16="http://schemas.microsoft.com/office/drawing/2014/main" id="{19B44C78-8F32-441F-B96A-D53C0AFF45D7}"/>
              </a:ext>
            </a:extLst>
          </p:cNvPr>
          <p:cNvSpPr/>
          <p:nvPr userDrawn="1"/>
        </p:nvSpPr>
        <p:spPr>
          <a:xfrm rot="2700000">
            <a:off x="5359306" y="5533607"/>
            <a:ext cx="619637" cy="619637"/>
          </a:xfrm>
          <a:custGeom>
            <a:avLst/>
            <a:gdLst>
              <a:gd name="connsiteX0" fmla="*/ 388728 w 633555"/>
              <a:gd name="connsiteY0" fmla="*/ 609369 h 633555"/>
              <a:gd name="connsiteX1" fmla="*/ 37800 w 633555"/>
              <a:gd name="connsiteY1" fmla="*/ 258442 h 633555"/>
              <a:gd name="connsiteX2" fmla="*/ 20957 w 633555"/>
              <a:gd name="connsiteY2" fmla="*/ 195395 h 633555"/>
              <a:gd name="connsiteX3" fmla="*/ 67006 w 633555"/>
              <a:gd name="connsiteY3" fmla="*/ 149347 h 633555"/>
              <a:gd name="connsiteX4" fmla="*/ 546344 w 633555"/>
              <a:gd name="connsiteY4" fmla="*/ 20936 h 633555"/>
              <a:gd name="connsiteX5" fmla="*/ 609391 w 633555"/>
              <a:gd name="connsiteY5" fmla="*/ 37779 h 633555"/>
              <a:gd name="connsiteX6" fmla="*/ 609391 w 633555"/>
              <a:gd name="connsiteY6" fmla="*/ 37779 h 633555"/>
              <a:gd name="connsiteX7" fmla="*/ 626234 w 633555"/>
              <a:gd name="connsiteY7" fmla="*/ 100825 h 633555"/>
              <a:gd name="connsiteX8" fmla="*/ 497823 w 633555"/>
              <a:gd name="connsiteY8" fmla="*/ 580164 h 633555"/>
              <a:gd name="connsiteX9" fmla="*/ 451775 w 633555"/>
              <a:gd name="connsiteY9" fmla="*/ 626213 h 633555"/>
              <a:gd name="connsiteX10" fmla="*/ 388728 w 633555"/>
              <a:gd name="connsiteY10" fmla="*/ 609369 h 633555"/>
              <a:gd name="connsiteX11" fmla="*/ 209788 w 633555"/>
              <a:gd name="connsiteY11" fmla="*/ 246080 h 633555"/>
              <a:gd name="connsiteX12" fmla="*/ 400936 w 633555"/>
              <a:gd name="connsiteY12" fmla="*/ 437228 h 633555"/>
              <a:gd name="connsiteX13" fmla="*/ 470936 w 633555"/>
              <a:gd name="connsiteY13" fmla="*/ 176079 h 633555"/>
              <a:gd name="connsiteX14" fmla="*/ 209788 w 633555"/>
              <a:gd name="connsiteY14" fmla="*/ 246080 h 63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3555" h="633555">
                <a:moveTo>
                  <a:pt x="388728" y="609369"/>
                </a:moveTo>
                <a:lnTo>
                  <a:pt x="37800" y="258442"/>
                </a:lnTo>
                <a:cubicBezTo>
                  <a:pt x="21266" y="241907"/>
                  <a:pt x="14931" y="217956"/>
                  <a:pt x="20957" y="195395"/>
                </a:cubicBezTo>
                <a:cubicBezTo>
                  <a:pt x="26984" y="172834"/>
                  <a:pt x="44600" y="155373"/>
                  <a:pt x="67006" y="149347"/>
                </a:cubicBezTo>
                <a:lnTo>
                  <a:pt x="546344" y="20936"/>
                </a:lnTo>
                <a:cubicBezTo>
                  <a:pt x="568905" y="14909"/>
                  <a:pt x="592857" y="21399"/>
                  <a:pt x="609391" y="37779"/>
                </a:cubicBezTo>
                <a:lnTo>
                  <a:pt x="609391" y="37779"/>
                </a:lnTo>
                <a:cubicBezTo>
                  <a:pt x="625925" y="54313"/>
                  <a:pt x="632261" y="78265"/>
                  <a:pt x="626234" y="100825"/>
                </a:cubicBezTo>
                <a:lnTo>
                  <a:pt x="497823" y="580164"/>
                </a:lnTo>
                <a:cubicBezTo>
                  <a:pt x="491797" y="602725"/>
                  <a:pt x="474181" y="620186"/>
                  <a:pt x="451775" y="626213"/>
                </a:cubicBezTo>
                <a:cubicBezTo>
                  <a:pt x="429214" y="632239"/>
                  <a:pt x="405108" y="625749"/>
                  <a:pt x="388728" y="609369"/>
                </a:cubicBezTo>
                <a:close/>
                <a:moveTo>
                  <a:pt x="209788" y="246080"/>
                </a:moveTo>
                <a:lnTo>
                  <a:pt x="400936" y="437228"/>
                </a:lnTo>
                <a:lnTo>
                  <a:pt x="470936" y="176079"/>
                </a:lnTo>
                <a:lnTo>
                  <a:pt x="209788" y="246080"/>
                </a:ln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" name="그래픽 39">
            <a:extLst>
              <a:ext uri="{FF2B5EF4-FFF2-40B4-BE49-F238E27FC236}">
                <a16:creationId xmlns:a16="http://schemas.microsoft.com/office/drawing/2014/main" id="{AEBA2F13-E03D-4A13-9603-9EB27210891B}"/>
              </a:ext>
            </a:extLst>
          </p:cNvPr>
          <p:cNvSpPr/>
          <p:nvPr userDrawn="1"/>
        </p:nvSpPr>
        <p:spPr>
          <a:xfrm>
            <a:off x="11203366" y="431527"/>
            <a:ext cx="686073" cy="686073"/>
          </a:xfrm>
          <a:prstGeom prst="donut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70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17ECCA-D582-450C-AFE5-9B52C5762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4F4292CB-BA5B-4AD8-A4BF-34570A09B01D}"/>
              </a:ext>
            </a:extLst>
          </p:cNvPr>
          <p:cNvSpPr/>
          <p:nvPr userDrawn="1"/>
        </p:nvSpPr>
        <p:spPr>
          <a:xfrm>
            <a:off x="165977" y="6193290"/>
            <a:ext cx="327574" cy="192025"/>
          </a:xfrm>
          <a:custGeom>
            <a:avLst/>
            <a:gdLst>
              <a:gd name="connsiteX0" fmla="*/ 281588 w 327573"/>
              <a:gd name="connsiteY0" fmla="*/ 190024 h 192024"/>
              <a:gd name="connsiteX1" fmla="*/ 266000 w 327573"/>
              <a:gd name="connsiteY1" fmla="*/ 186635 h 192024"/>
              <a:gd name="connsiteX2" fmla="*/ 31163 w 327573"/>
              <a:gd name="connsiteY2" fmla="*/ 81926 h 192024"/>
              <a:gd name="connsiteX3" fmla="*/ 11848 w 327573"/>
              <a:gd name="connsiteY3" fmla="*/ 31208 h 192024"/>
              <a:gd name="connsiteX4" fmla="*/ 62452 w 327573"/>
              <a:gd name="connsiteY4" fmla="*/ 11780 h 192024"/>
              <a:gd name="connsiteX5" fmla="*/ 297289 w 327573"/>
              <a:gd name="connsiteY5" fmla="*/ 116603 h 192024"/>
              <a:gd name="connsiteX6" fmla="*/ 316717 w 327573"/>
              <a:gd name="connsiteY6" fmla="*/ 167320 h 192024"/>
              <a:gd name="connsiteX7" fmla="*/ 281588 w 327573"/>
              <a:gd name="connsiteY7" fmla="*/ 190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73" h="192024">
                <a:moveTo>
                  <a:pt x="281588" y="190024"/>
                </a:moveTo>
                <a:cubicBezTo>
                  <a:pt x="276392" y="190024"/>
                  <a:pt x="271083" y="188895"/>
                  <a:pt x="266000" y="186635"/>
                </a:cubicBezTo>
                <a:lnTo>
                  <a:pt x="31163" y="81926"/>
                </a:lnTo>
                <a:cubicBezTo>
                  <a:pt x="11848" y="73228"/>
                  <a:pt x="3150" y="50524"/>
                  <a:pt x="11848" y="31208"/>
                </a:cubicBezTo>
                <a:cubicBezTo>
                  <a:pt x="20433" y="11893"/>
                  <a:pt x="43137" y="3195"/>
                  <a:pt x="62452" y="11780"/>
                </a:cubicBezTo>
                <a:lnTo>
                  <a:pt x="297289" y="116603"/>
                </a:lnTo>
                <a:cubicBezTo>
                  <a:pt x="316604" y="125188"/>
                  <a:pt x="325302" y="147892"/>
                  <a:pt x="316717" y="167320"/>
                </a:cubicBezTo>
                <a:cubicBezTo>
                  <a:pt x="310279" y="181552"/>
                  <a:pt x="296272" y="190024"/>
                  <a:pt x="281588" y="190024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그래픽 43">
            <a:extLst>
              <a:ext uri="{FF2B5EF4-FFF2-40B4-BE49-F238E27FC236}">
                <a16:creationId xmlns:a16="http://schemas.microsoft.com/office/drawing/2014/main" id="{F60F30DC-7BA4-4D02-A8BC-E609F45E76BE}"/>
              </a:ext>
            </a:extLst>
          </p:cNvPr>
          <p:cNvSpPr/>
          <p:nvPr userDrawn="1"/>
        </p:nvSpPr>
        <p:spPr>
          <a:xfrm>
            <a:off x="984727" y="6032707"/>
            <a:ext cx="429234" cy="429234"/>
          </a:xfrm>
          <a:custGeom>
            <a:avLst/>
            <a:gdLst>
              <a:gd name="connsiteX0" fmla="*/ 214674 w 429234"/>
              <a:gd name="connsiteY0" fmla="*/ 419464 h 429234"/>
              <a:gd name="connsiteX1" fmla="*/ 9884 w 429234"/>
              <a:gd name="connsiteY1" fmla="*/ 214674 h 429234"/>
              <a:gd name="connsiteX2" fmla="*/ 214674 w 429234"/>
              <a:gd name="connsiteY2" fmla="*/ 9884 h 429234"/>
              <a:gd name="connsiteX3" fmla="*/ 419464 w 429234"/>
              <a:gd name="connsiteY3" fmla="*/ 214674 h 429234"/>
              <a:gd name="connsiteX4" fmla="*/ 214674 w 429234"/>
              <a:gd name="connsiteY4" fmla="*/ 419464 h 429234"/>
              <a:gd name="connsiteX5" fmla="*/ 214674 w 429234"/>
              <a:gd name="connsiteY5" fmla="*/ 105219 h 429234"/>
              <a:gd name="connsiteX6" fmla="*/ 105219 w 429234"/>
              <a:gd name="connsiteY6" fmla="*/ 214674 h 429234"/>
              <a:gd name="connsiteX7" fmla="*/ 214674 w 429234"/>
              <a:gd name="connsiteY7" fmla="*/ 324128 h 429234"/>
              <a:gd name="connsiteX8" fmla="*/ 324128 w 429234"/>
              <a:gd name="connsiteY8" fmla="*/ 214674 h 429234"/>
              <a:gd name="connsiteX9" fmla="*/ 214674 w 429234"/>
              <a:gd name="connsiteY9" fmla="*/ 105219 h 42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234" h="429234">
                <a:moveTo>
                  <a:pt x="214674" y="419464"/>
                </a:moveTo>
                <a:cubicBezTo>
                  <a:pt x="101717" y="419464"/>
                  <a:pt x="9884" y="327517"/>
                  <a:pt x="9884" y="214674"/>
                </a:cubicBezTo>
                <a:cubicBezTo>
                  <a:pt x="9884" y="101830"/>
                  <a:pt x="101717" y="9884"/>
                  <a:pt x="214674" y="9884"/>
                </a:cubicBezTo>
                <a:cubicBezTo>
                  <a:pt x="327630" y="9884"/>
                  <a:pt x="419464" y="101717"/>
                  <a:pt x="419464" y="214674"/>
                </a:cubicBezTo>
                <a:cubicBezTo>
                  <a:pt x="419464" y="327630"/>
                  <a:pt x="327517" y="419464"/>
                  <a:pt x="214674" y="419464"/>
                </a:cubicBezTo>
                <a:close/>
                <a:moveTo>
                  <a:pt x="214674" y="105219"/>
                </a:moveTo>
                <a:cubicBezTo>
                  <a:pt x="154355" y="105219"/>
                  <a:pt x="105219" y="154355"/>
                  <a:pt x="105219" y="214674"/>
                </a:cubicBezTo>
                <a:cubicBezTo>
                  <a:pt x="105219" y="274992"/>
                  <a:pt x="154355" y="324128"/>
                  <a:pt x="214674" y="324128"/>
                </a:cubicBezTo>
                <a:cubicBezTo>
                  <a:pt x="274992" y="324128"/>
                  <a:pt x="324128" y="274992"/>
                  <a:pt x="324128" y="214674"/>
                </a:cubicBezTo>
                <a:cubicBezTo>
                  <a:pt x="324015" y="154355"/>
                  <a:pt x="274992" y="105219"/>
                  <a:pt x="214674" y="105219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그래픽 44">
            <a:extLst>
              <a:ext uri="{FF2B5EF4-FFF2-40B4-BE49-F238E27FC236}">
                <a16:creationId xmlns:a16="http://schemas.microsoft.com/office/drawing/2014/main" id="{C108389E-BE8F-4456-A69F-BE951BAAA39A}"/>
              </a:ext>
            </a:extLst>
          </p:cNvPr>
          <p:cNvSpPr/>
          <p:nvPr userDrawn="1"/>
        </p:nvSpPr>
        <p:spPr>
          <a:xfrm>
            <a:off x="689140" y="6396158"/>
            <a:ext cx="112956" cy="112956"/>
          </a:xfrm>
          <a:custGeom>
            <a:avLst/>
            <a:gdLst>
              <a:gd name="connsiteX0" fmla="*/ 106216 w 112955"/>
              <a:gd name="connsiteY0" fmla="*/ 57871 h 112955"/>
              <a:gd name="connsiteX1" fmla="*/ 57758 w 112955"/>
              <a:gd name="connsiteY1" fmla="*/ 106329 h 112955"/>
              <a:gd name="connsiteX2" fmla="*/ 9413 w 112955"/>
              <a:gd name="connsiteY2" fmla="*/ 57871 h 112955"/>
              <a:gd name="connsiteX3" fmla="*/ 57871 w 112955"/>
              <a:gd name="connsiteY3" fmla="*/ 9413 h 112955"/>
              <a:gd name="connsiteX4" fmla="*/ 106216 w 112955"/>
              <a:gd name="connsiteY4" fmla="*/ 57871 h 11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55" h="112955">
                <a:moveTo>
                  <a:pt x="106216" y="57871"/>
                </a:moveTo>
                <a:cubicBezTo>
                  <a:pt x="106216" y="84641"/>
                  <a:pt x="84528" y="106329"/>
                  <a:pt x="57758" y="106329"/>
                </a:cubicBezTo>
                <a:cubicBezTo>
                  <a:pt x="30987" y="106329"/>
                  <a:pt x="9413" y="84641"/>
                  <a:pt x="9413" y="57871"/>
                </a:cubicBezTo>
                <a:cubicBezTo>
                  <a:pt x="9413" y="31100"/>
                  <a:pt x="31100" y="9413"/>
                  <a:pt x="57871" y="9413"/>
                </a:cubicBezTo>
                <a:cubicBezTo>
                  <a:pt x="84641" y="9413"/>
                  <a:pt x="106216" y="31100"/>
                  <a:pt x="106216" y="57871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5DC027A-858B-4411-BCDE-B555595617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108" y="1830354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655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8B257D-579D-456D-AFC2-5DDB9420F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93004C6-7A19-4BC7-8211-6C2FF3869B83}"/>
              </a:ext>
            </a:extLst>
          </p:cNvPr>
          <p:cNvSpPr/>
          <p:nvPr userDrawn="1"/>
        </p:nvSpPr>
        <p:spPr>
          <a:xfrm>
            <a:off x="1161824" y="1366611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74998B6-C26E-45C8-9B1E-7B5084DEAC82}"/>
              </a:ext>
            </a:extLst>
          </p:cNvPr>
          <p:cNvSpPr/>
          <p:nvPr userDrawn="1"/>
        </p:nvSpPr>
        <p:spPr>
          <a:xfrm>
            <a:off x="6152924" y="1366611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49C6BF-3680-4B35-9610-05368DF792C6}"/>
              </a:ext>
            </a:extLst>
          </p:cNvPr>
          <p:cNvSpPr/>
          <p:nvPr userDrawn="1"/>
        </p:nvSpPr>
        <p:spPr>
          <a:xfrm>
            <a:off x="1161824" y="4139293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41BABF-DFBF-4A9A-BB42-C849BCA36684}"/>
              </a:ext>
            </a:extLst>
          </p:cNvPr>
          <p:cNvSpPr/>
          <p:nvPr userDrawn="1"/>
        </p:nvSpPr>
        <p:spPr>
          <a:xfrm>
            <a:off x="6152924" y="4139293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18E9C38-9223-4155-A2BB-4A0FE6B750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400" y="16271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6912079E-F56C-4BE2-AF7D-4722807F0F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400" y="4399868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153B971B-DEAB-4D66-B857-0BEA347786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3500" y="16271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C575F637-CD4E-4781-AD1B-368DDF62C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13500" y="4399868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97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2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687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micalaid.com/" TargetMode="External"/><Relationship Id="rId2" Type="http://schemas.openxmlformats.org/officeDocument/2006/relationships/hyperlink" Target="https://chemequations.com/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miday.com/reac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hemequations.com/r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">
            <a:extLst>
              <a:ext uri="{FF2B5EF4-FFF2-40B4-BE49-F238E27FC236}">
                <a16:creationId xmlns:a16="http://schemas.microsoft.com/office/drawing/2014/main" id="{B7EE397C-0949-408E-A1F7-891EBBA22A7C}"/>
              </a:ext>
            </a:extLst>
          </p:cNvPr>
          <p:cNvSpPr/>
          <p:nvPr/>
        </p:nvSpPr>
        <p:spPr>
          <a:xfrm>
            <a:off x="2350293" y="964406"/>
            <a:ext cx="7486650" cy="4428687"/>
          </a:xfrm>
          <a:custGeom>
            <a:avLst/>
            <a:gdLst>
              <a:gd name="connsiteX0" fmla="*/ 7441026 w 7486650"/>
              <a:gd name="connsiteY0" fmla="*/ 7144 h 4924425"/>
              <a:gd name="connsiteX1" fmla="*/ 51149 w 7486650"/>
              <a:gd name="connsiteY1" fmla="*/ 7144 h 4924425"/>
              <a:gd name="connsiteX2" fmla="*/ 7144 w 7486650"/>
              <a:gd name="connsiteY2" fmla="*/ 51149 h 4924425"/>
              <a:gd name="connsiteX3" fmla="*/ 7144 w 7486650"/>
              <a:gd name="connsiteY3" fmla="*/ 4878991 h 4924425"/>
              <a:gd name="connsiteX4" fmla="*/ 51149 w 7486650"/>
              <a:gd name="connsiteY4" fmla="*/ 4922996 h 4924425"/>
              <a:gd name="connsiteX5" fmla="*/ 7441026 w 7486650"/>
              <a:gd name="connsiteY5" fmla="*/ 4922996 h 4924425"/>
              <a:gd name="connsiteX6" fmla="*/ 7485031 w 7486650"/>
              <a:gd name="connsiteY6" fmla="*/ 4878991 h 4924425"/>
              <a:gd name="connsiteX7" fmla="*/ 7485031 w 7486650"/>
              <a:gd name="connsiteY7" fmla="*/ 51149 h 4924425"/>
              <a:gd name="connsiteX8" fmla="*/ 7441026 w 7486650"/>
              <a:gd name="connsiteY8" fmla="*/ 7144 h 4924425"/>
              <a:gd name="connsiteX9" fmla="*/ 7449789 w 7486650"/>
              <a:gd name="connsiteY9" fmla="*/ 4811554 h 4924425"/>
              <a:gd name="connsiteX10" fmla="*/ 7376541 w 7486650"/>
              <a:gd name="connsiteY10" fmla="*/ 4884802 h 4924425"/>
              <a:gd name="connsiteX11" fmla="*/ 119920 w 7486650"/>
              <a:gd name="connsiteY11" fmla="*/ 4884802 h 4924425"/>
              <a:gd name="connsiteX12" fmla="*/ 46673 w 7486650"/>
              <a:gd name="connsiteY12" fmla="*/ 4811554 h 4924425"/>
              <a:gd name="connsiteX13" fmla="*/ 46673 w 7486650"/>
              <a:gd name="connsiteY13" fmla="*/ 117062 h 4924425"/>
              <a:gd name="connsiteX14" fmla="*/ 119920 w 7486650"/>
              <a:gd name="connsiteY14" fmla="*/ 43815 h 4924425"/>
              <a:gd name="connsiteX15" fmla="*/ 7376541 w 7486650"/>
              <a:gd name="connsiteY15" fmla="*/ 43815 h 4924425"/>
              <a:gd name="connsiteX16" fmla="*/ 7449789 w 7486650"/>
              <a:gd name="connsiteY16" fmla="*/ 117062 h 4924425"/>
              <a:gd name="connsiteX17" fmla="*/ 7449789 w 7486650"/>
              <a:gd name="connsiteY17" fmla="*/ 4811554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86650" h="4924425">
                <a:moveTo>
                  <a:pt x="7441026" y="7144"/>
                </a:moveTo>
                <a:lnTo>
                  <a:pt x="51149" y="7144"/>
                </a:lnTo>
                <a:cubicBezTo>
                  <a:pt x="26861" y="7144"/>
                  <a:pt x="7144" y="26861"/>
                  <a:pt x="7144" y="51149"/>
                </a:cubicBezTo>
                <a:lnTo>
                  <a:pt x="7144" y="4878991"/>
                </a:lnTo>
                <a:cubicBezTo>
                  <a:pt x="7144" y="4903280"/>
                  <a:pt x="26861" y="4922996"/>
                  <a:pt x="51149" y="4922996"/>
                </a:cubicBezTo>
                <a:lnTo>
                  <a:pt x="7441026" y="4922996"/>
                </a:lnTo>
                <a:cubicBezTo>
                  <a:pt x="7465314" y="4922996"/>
                  <a:pt x="7485031" y="4903280"/>
                  <a:pt x="7485031" y="4878991"/>
                </a:cubicBezTo>
                <a:lnTo>
                  <a:pt x="7485031" y="51149"/>
                </a:lnTo>
                <a:cubicBezTo>
                  <a:pt x="7484936" y="26861"/>
                  <a:pt x="7465314" y="7144"/>
                  <a:pt x="7441026" y="7144"/>
                </a:cubicBezTo>
                <a:close/>
                <a:moveTo>
                  <a:pt x="7449789" y="4811554"/>
                </a:moveTo>
                <a:cubicBezTo>
                  <a:pt x="7449789" y="4852035"/>
                  <a:pt x="7417023" y="4884802"/>
                  <a:pt x="7376541" y="4884802"/>
                </a:cubicBezTo>
                <a:lnTo>
                  <a:pt x="119920" y="4884802"/>
                </a:lnTo>
                <a:cubicBezTo>
                  <a:pt x="79439" y="4884802"/>
                  <a:pt x="46673" y="4852035"/>
                  <a:pt x="46673" y="4811554"/>
                </a:cubicBezTo>
                <a:lnTo>
                  <a:pt x="46673" y="117062"/>
                </a:lnTo>
                <a:cubicBezTo>
                  <a:pt x="46673" y="76581"/>
                  <a:pt x="79439" y="43815"/>
                  <a:pt x="119920" y="43815"/>
                </a:cubicBezTo>
                <a:lnTo>
                  <a:pt x="7376541" y="43815"/>
                </a:lnTo>
                <a:cubicBezTo>
                  <a:pt x="7417023" y="43815"/>
                  <a:pt x="7449789" y="76581"/>
                  <a:pt x="7449789" y="117062"/>
                </a:cubicBezTo>
                <a:lnTo>
                  <a:pt x="7449789" y="481155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215900" dist="88900" dir="2700000" algn="tl" rotWithShape="0">
              <a:prstClr val="black">
                <a:alpha val="80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852734" y="1671018"/>
            <a:ext cx="648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b="1">
                <a:ln w="15875">
                  <a:solidFill>
                    <a:schemeClr val="bg1"/>
                  </a:solidFill>
                </a:ln>
                <a:noFill/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dirty="0">
                <a:ln w="15875">
                  <a:noFill/>
                </a:ln>
                <a:solidFill>
                  <a:schemeClr val="bg1"/>
                </a:solidFill>
              </a:rPr>
              <a:t>Проектная работа по </a:t>
            </a:r>
            <a:r>
              <a:rPr lang="en-GB" altLang="ko-KR" sz="2400" b="0" dirty="0">
                <a:ln w="15875">
                  <a:noFill/>
                </a:ln>
                <a:solidFill>
                  <a:schemeClr val="bg1"/>
                </a:solidFill>
              </a:rPr>
              <a:t>WEB</a:t>
            </a:r>
            <a:endParaRPr lang="ko-KR" altLang="en-US" sz="2400" b="0" dirty="0">
              <a:ln w="158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2350293" y="2344393"/>
            <a:ext cx="7486650" cy="830997"/>
          </a:xfrm>
          <a:prstGeom prst="rect">
            <a:avLst/>
          </a:prstGeom>
          <a:noFill/>
          <a:effectLst>
            <a:glow rad="63500">
              <a:srgbClr val="FF4174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cs typeface="Arial" panose="020B0604020202020204" pitchFamily="34" charset="0"/>
              </a:rPr>
              <a:t>ChemistsWeb</a:t>
            </a:r>
            <a:endParaRPr lang="ko-KR" altLang="en-US" sz="4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4174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918E-A9FA-40E9-9550-496E7A4CCF4D}"/>
              </a:ext>
            </a:extLst>
          </p:cNvPr>
          <p:cNvSpPr txBox="1"/>
          <p:nvPr/>
        </p:nvSpPr>
        <p:spPr>
          <a:xfrm>
            <a:off x="2852734" y="3596410"/>
            <a:ext cx="64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b="1">
                <a:ln w="15875">
                  <a:solidFill>
                    <a:schemeClr val="bg1"/>
                  </a:solidFill>
                </a:ln>
                <a:noFill/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b="0" dirty="0">
                <a:ln w="15875">
                  <a:noFill/>
                </a:ln>
                <a:solidFill>
                  <a:schemeClr val="bg1"/>
                </a:solidFill>
              </a:rPr>
              <a:t>Веб-приложение, помогающее уравнивать химические реакции и общаться между другими химиками. </a:t>
            </a:r>
            <a:endParaRPr lang="ko-KR" altLang="en-US" sz="1600" b="0" dirty="0">
              <a:ln w="158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4860435" y="4659390"/>
            <a:ext cx="2466363" cy="375618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bg1"/>
            </a:solidFill>
            <a:prstDash val="solid"/>
            <a:miter/>
          </a:ln>
          <a:effectLst>
            <a:glow rad="76200">
              <a:srgbClr val="FF4174">
                <a:alpha val="40000"/>
              </a:srgbClr>
            </a:glow>
            <a:outerShdw blurRad="215900" dist="88900" dir="2700000" algn="tl" rotWithShape="0">
              <a:prstClr val="black">
                <a:alpha val="4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400" dirty="0">
                <a:ln w="15875">
                  <a:noFill/>
                </a:ln>
                <a:solidFill>
                  <a:schemeClr val="bg1"/>
                </a:solidFill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rPr>
              <a:t>Проект сдан 11.05.2020</a:t>
            </a:r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31FB404E-A90C-4DCA-967E-D845D1715809}"/>
              </a:ext>
            </a:extLst>
          </p:cNvPr>
          <p:cNvSpPr/>
          <p:nvPr/>
        </p:nvSpPr>
        <p:spPr>
          <a:xfrm>
            <a:off x="2350293" y="964406"/>
            <a:ext cx="7486650" cy="4428687"/>
          </a:xfrm>
          <a:custGeom>
            <a:avLst/>
            <a:gdLst>
              <a:gd name="connsiteX0" fmla="*/ 7441026 w 7486650"/>
              <a:gd name="connsiteY0" fmla="*/ 7144 h 4924425"/>
              <a:gd name="connsiteX1" fmla="*/ 51149 w 7486650"/>
              <a:gd name="connsiteY1" fmla="*/ 7144 h 4924425"/>
              <a:gd name="connsiteX2" fmla="*/ 7144 w 7486650"/>
              <a:gd name="connsiteY2" fmla="*/ 51149 h 4924425"/>
              <a:gd name="connsiteX3" fmla="*/ 7144 w 7486650"/>
              <a:gd name="connsiteY3" fmla="*/ 4878991 h 4924425"/>
              <a:gd name="connsiteX4" fmla="*/ 51149 w 7486650"/>
              <a:gd name="connsiteY4" fmla="*/ 4922996 h 4924425"/>
              <a:gd name="connsiteX5" fmla="*/ 7441026 w 7486650"/>
              <a:gd name="connsiteY5" fmla="*/ 4922996 h 4924425"/>
              <a:gd name="connsiteX6" fmla="*/ 7485031 w 7486650"/>
              <a:gd name="connsiteY6" fmla="*/ 4878991 h 4924425"/>
              <a:gd name="connsiteX7" fmla="*/ 7485031 w 7486650"/>
              <a:gd name="connsiteY7" fmla="*/ 51149 h 4924425"/>
              <a:gd name="connsiteX8" fmla="*/ 7441026 w 7486650"/>
              <a:gd name="connsiteY8" fmla="*/ 7144 h 4924425"/>
              <a:gd name="connsiteX9" fmla="*/ 7449789 w 7486650"/>
              <a:gd name="connsiteY9" fmla="*/ 4811554 h 4924425"/>
              <a:gd name="connsiteX10" fmla="*/ 7376541 w 7486650"/>
              <a:gd name="connsiteY10" fmla="*/ 4884802 h 4924425"/>
              <a:gd name="connsiteX11" fmla="*/ 119920 w 7486650"/>
              <a:gd name="connsiteY11" fmla="*/ 4884802 h 4924425"/>
              <a:gd name="connsiteX12" fmla="*/ 46673 w 7486650"/>
              <a:gd name="connsiteY12" fmla="*/ 4811554 h 4924425"/>
              <a:gd name="connsiteX13" fmla="*/ 46673 w 7486650"/>
              <a:gd name="connsiteY13" fmla="*/ 117062 h 4924425"/>
              <a:gd name="connsiteX14" fmla="*/ 119920 w 7486650"/>
              <a:gd name="connsiteY14" fmla="*/ 43815 h 4924425"/>
              <a:gd name="connsiteX15" fmla="*/ 7376541 w 7486650"/>
              <a:gd name="connsiteY15" fmla="*/ 43815 h 4924425"/>
              <a:gd name="connsiteX16" fmla="*/ 7449789 w 7486650"/>
              <a:gd name="connsiteY16" fmla="*/ 117062 h 4924425"/>
              <a:gd name="connsiteX17" fmla="*/ 7449789 w 7486650"/>
              <a:gd name="connsiteY17" fmla="*/ 4811554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86650" h="4924425">
                <a:moveTo>
                  <a:pt x="7441026" y="7144"/>
                </a:moveTo>
                <a:lnTo>
                  <a:pt x="51149" y="7144"/>
                </a:lnTo>
                <a:cubicBezTo>
                  <a:pt x="26861" y="7144"/>
                  <a:pt x="7144" y="26861"/>
                  <a:pt x="7144" y="51149"/>
                </a:cubicBezTo>
                <a:lnTo>
                  <a:pt x="7144" y="4878991"/>
                </a:lnTo>
                <a:cubicBezTo>
                  <a:pt x="7144" y="4903280"/>
                  <a:pt x="26861" y="4922996"/>
                  <a:pt x="51149" y="4922996"/>
                </a:cubicBezTo>
                <a:lnTo>
                  <a:pt x="7441026" y="4922996"/>
                </a:lnTo>
                <a:cubicBezTo>
                  <a:pt x="7465314" y="4922996"/>
                  <a:pt x="7485031" y="4903280"/>
                  <a:pt x="7485031" y="4878991"/>
                </a:cubicBezTo>
                <a:lnTo>
                  <a:pt x="7485031" y="51149"/>
                </a:lnTo>
                <a:cubicBezTo>
                  <a:pt x="7484936" y="26861"/>
                  <a:pt x="7465314" y="7144"/>
                  <a:pt x="7441026" y="7144"/>
                </a:cubicBezTo>
                <a:close/>
                <a:moveTo>
                  <a:pt x="7449789" y="4811554"/>
                </a:moveTo>
                <a:cubicBezTo>
                  <a:pt x="7449789" y="4852035"/>
                  <a:pt x="7417023" y="4884802"/>
                  <a:pt x="7376541" y="4884802"/>
                </a:cubicBezTo>
                <a:lnTo>
                  <a:pt x="119920" y="4884802"/>
                </a:lnTo>
                <a:cubicBezTo>
                  <a:pt x="79439" y="4884802"/>
                  <a:pt x="46673" y="4852035"/>
                  <a:pt x="46673" y="4811554"/>
                </a:cubicBezTo>
                <a:lnTo>
                  <a:pt x="46673" y="117062"/>
                </a:lnTo>
                <a:cubicBezTo>
                  <a:pt x="46673" y="76581"/>
                  <a:pt x="79439" y="43815"/>
                  <a:pt x="119920" y="43815"/>
                </a:cubicBezTo>
                <a:lnTo>
                  <a:pt x="7376541" y="43815"/>
                </a:lnTo>
                <a:cubicBezTo>
                  <a:pt x="7417023" y="43815"/>
                  <a:pt x="7449789" y="76581"/>
                  <a:pt x="7449789" y="117062"/>
                </a:cubicBezTo>
                <a:lnTo>
                  <a:pt x="7449789" y="481155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1270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228BDA-3BD0-4C9E-9DE1-69A3DB18F411}"/>
              </a:ext>
            </a:extLst>
          </p:cNvPr>
          <p:cNvSpPr/>
          <p:nvPr/>
        </p:nvSpPr>
        <p:spPr>
          <a:xfrm>
            <a:off x="4003015" y="3013501"/>
            <a:ext cx="1801814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sz="1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Улучшение дизайна сайта. (в чате и на странице выбора калькулятора)</a:t>
            </a:r>
            <a:endParaRPr lang="ko-KR" altLang="en-US" sz="1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A165B9C-50C2-487D-87CE-C35B37B2D473}"/>
              </a:ext>
            </a:extLst>
          </p:cNvPr>
          <p:cNvSpPr txBox="1"/>
          <p:nvPr/>
        </p:nvSpPr>
        <p:spPr>
          <a:xfrm>
            <a:off x="6676423" y="3221250"/>
            <a:ext cx="1801812" cy="41549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105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Реализация чата на </a:t>
            </a:r>
            <a:r>
              <a:rPr lang="en-GB" altLang="ko-KR" sz="105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Socket.IO</a:t>
            </a:r>
            <a:endParaRPr lang="ko-KR" altLang="en-US" sz="105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A72BD1D-9709-42B9-8993-0158D974AF2C}"/>
              </a:ext>
            </a:extLst>
          </p:cNvPr>
          <p:cNvSpPr/>
          <p:nvPr/>
        </p:nvSpPr>
        <p:spPr>
          <a:xfrm>
            <a:off x="2143366" y="764208"/>
            <a:ext cx="7905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36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rPr>
              <a:t>Что можно добавить в будущем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101600" dist="444500" dir="5400000" algn="t" rotWithShape="0">
                  <a:prstClr val="black">
                    <a:alpha val="15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0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1496526" y="2660264"/>
            <a:ext cx="9198948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000" dirty="0"/>
              <a:t>Спасибо за внимание !</a:t>
            </a:r>
            <a:endParaRPr lang="en-US" altLang="ko-KR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3683786" y="3689904"/>
            <a:ext cx="48252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800" dirty="0">
                <a:ln w="19050">
                  <a:noFill/>
                </a:ln>
                <a:solidFill>
                  <a:schemeClr val="bg1"/>
                </a:solidFill>
              </a:rPr>
              <a:t>Презентация окончена.</a:t>
            </a:r>
            <a:endParaRPr lang="ko-KR" altLang="en-US" sz="1800" dirty="0">
              <a:ln w="190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6345537" y="1984195"/>
            <a:ext cx="5414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Создать веб-приложение, которое помогло бы химикам общаться между собой и решать, а также уравнивать химические уравнения.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5471468" y="1429844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01.</a:t>
            </a:r>
            <a:endParaRPr lang="ko-KR" altLang="en-US" sz="3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A03AE-B69B-46CF-A2FE-F745CAF4522E}"/>
              </a:ext>
            </a:extLst>
          </p:cNvPr>
          <p:cNvSpPr/>
          <p:nvPr/>
        </p:nvSpPr>
        <p:spPr>
          <a:xfrm>
            <a:off x="6325542" y="1529036"/>
            <a:ext cx="543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Идея проекта</a:t>
            </a:r>
            <a:endParaRPr lang="ko-KR" altLang="en-US" sz="20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F2E7C6-9FCF-4E9B-8220-4B4CE9560844}"/>
              </a:ext>
            </a:extLst>
          </p:cNvPr>
          <p:cNvSpPr/>
          <p:nvPr/>
        </p:nvSpPr>
        <p:spPr>
          <a:xfrm>
            <a:off x="1013230" y="1144527"/>
            <a:ext cx="3416300" cy="341630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Введение.</a:t>
            </a:r>
            <a:endParaRPr lang="ko-KR" altLang="en-US" sz="2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4174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665A4-A4B6-43C5-B09C-DE7E7CBD938E}"/>
              </a:ext>
            </a:extLst>
          </p:cNvPr>
          <p:cNvSpPr/>
          <p:nvPr/>
        </p:nvSpPr>
        <p:spPr>
          <a:xfrm>
            <a:off x="731060" y="862357"/>
            <a:ext cx="3980640" cy="398064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C748A-D088-47C1-9A08-4E761511E25C}"/>
              </a:ext>
            </a:extLst>
          </p:cNvPr>
          <p:cNvSpPr txBox="1"/>
          <p:nvPr/>
        </p:nvSpPr>
        <p:spPr>
          <a:xfrm>
            <a:off x="6334789" y="3644700"/>
            <a:ext cx="541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2"/>
              </a:rPr>
              <a:t>https://chemequations.com/ru/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3"/>
              </a:rPr>
              <a:t>https://www.chemicalaid.com/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4"/>
              </a:rPr>
              <a:t>https://chemiday.com/reaction/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(но… у них у всех нет возможности чата =) )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EAAD08-6FE6-4CAD-A90B-6CD4DE115B32}"/>
              </a:ext>
            </a:extLst>
          </p:cNvPr>
          <p:cNvSpPr/>
          <p:nvPr/>
        </p:nvSpPr>
        <p:spPr>
          <a:xfrm>
            <a:off x="5471468" y="3145398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02.</a:t>
            </a:r>
            <a:endParaRPr lang="ko-KR" altLang="en-US" sz="3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5BE1F8-199E-4395-B608-24C2998240B0}"/>
              </a:ext>
            </a:extLst>
          </p:cNvPr>
          <p:cNvSpPr/>
          <p:nvPr/>
        </p:nvSpPr>
        <p:spPr>
          <a:xfrm>
            <a:off x="6325542" y="3244590"/>
            <a:ext cx="543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Конкуренты</a:t>
            </a:r>
            <a:endParaRPr lang="ko-KR" altLang="en-US" sz="20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7CF2E7C6-9FCF-4E9B-8220-4B4CE9560844}"/>
              </a:ext>
            </a:extLst>
          </p:cNvPr>
          <p:cNvSpPr/>
          <p:nvPr/>
        </p:nvSpPr>
        <p:spPr>
          <a:xfrm>
            <a:off x="1013230" y="1144527"/>
            <a:ext cx="3416300" cy="341630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DF00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Реализация проекта.</a:t>
            </a:r>
            <a:endParaRPr lang="ko-KR" altLang="en-US" sz="2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665A4-A4B6-43C5-B09C-DE7E7CBD938E}"/>
              </a:ext>
            </a:extLst>
          </p:cNvPr>
          <p:cNvSpPr/>
          <p:nvPr/>
        </p:nvSpPr>
        <p:spPr>
          <a:xfrm>
            <a:off x="731060" y="862357"/>
            <a:ext cx="3980640" cy="398064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E1C45B2-D48C-4A22-9C44-323AC29A4AC9}"/>
              </a:ext>
            </a:extLst>
          </p:cNvPr>
          <p:cNvSpPr/>
          <p:nvPr/>
        </p:nvSpPr>
        <p:spPr>
          <a:xfrm>
            <a:off x="6132352" y="1929257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9A5D2-2779-40D6-A7D5-920867C4BB60}"/>
              </a:ext>
            </a:extLst>
          </p:cNvPr>
          <p:cNvSpPr/>
          <p:nvPr/>
        </p:nvSpPr>
        <p:spPr>
          <a:xfrm>
            <a:off x="7308576" y="2224663"/>
            <a:ext cx="415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При создании проекта использовался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Flask, Bootstrap 4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и </a:t>
            </a:r>
            <a:r>
              <a:rPr lang="en-GB" altLang="ko-KR" sz="1400" b="1" dirty="0" err="1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Nucleo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-icons (Python 3.7.x)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CD1A14A-CB36-4210-96F3-B9334DB93693}"/>
              </a:ext>
            </a:extLst>
          </p:cNvPr>
          <p:cNvSpPr/>
          <p:nvPr/>
        </p:nvSpPr>
        <p:spPr>
          <a:xfrm>
            <a:off x="6132352" y="3245042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684AAC-EBCE-44C0-B168-5FD1BDAA9E7B}"/>
              </a:ext>
            </a:extLst>
          </p:cNvPr>
          <p:cNvSpPr/>
          <p:nvPr/>
        </p:nvSpPr>
        <p:spPr>
          <a:xfrm>
            <a:off x="7308574" y="2960389"/>
            <a:ext cx="45319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Auth.py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 авторизации.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Main.py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основной файл.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Equation.py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 реализации баланса химической реакции.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/Templates/ -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папка с 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HTML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файлами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/static/ -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папка с изображениями, стилями и. т. д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55B819A-BF8A-40AC-9F75-520B79BDB359}"/>
              </a:ext>
            </a:extLst>
          </p:cNvPr>
          <p:cNvSpPr/>
          <p:nvPr/>
        </p:nvSpPr>
        <p:spPr>
          <a:xfrm>
            <a:off x="6132352" y="4560827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1DE05D5-953B-4C67-9D15-816D2499D2F7}"/>
              </a:ext>
            </a:extLst>
          </p:cNvPr>
          <p:cNvSpPr/>
          <p:nvPr/>
        </p:nvSpPr>
        <p:spPr>
          <a:xfrm>
            <a:off x="7308574" y="4557890"/>
            <a:ext cx="41523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Калькулятор №2(решение реакции) </a:t>
            </a:r>
            <a:r>
              <a:rPr lang="ru-RU" altLang="ko-KR" sz="1400" b="1" dirty="0" err="1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парсит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уравнения с сайта </a:t>
            </a:r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2"/>
              </a:rPr>
              <a:t>https://chemequations.com/ru/</a:t>
            </a:r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=)</a:t>
            </a:r>
          </a:p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Калькулятор баланса «думает» сам</a:t>
            </a:r>
          </a:p>
        </p:txBody>
      </p:sp>
    </p:spTree>
    <p:extLst>
      <p:ext uri="{BB962C8B-B14F-4D97-AF65-F5344CB8AC3E}">
        <p14:creationId xmlns:p14="http://schemas.microsoft.com/office/powerpoint/2010/main" val="50656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481F9C-AF9D-4F98-BBF4-F67238E2F3E0}"/>
              </a:ext>
            </a:extLst>
          </p:cNvPr>
          <p:cNvSpPr/>
          <p:nvPr/>
        </p:nvSpPr>
        <p:spPr>
          <a:xfrm>
            <a:off x="4008222" y="1273629"/>
            <a:ext cx="4175555" cy="4310742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3600" b="1" dirty="0" err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Мокапы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55D6D8B-9148-4399-B2FF-9E8595E759B0}"/>
              </a:ext>
            </a:extLst>
          </p:cNvPr>
          <p:cNvSpPr/>
          <p:nvPr/>
        </p:nvSpPr>
        <p:spPr>
          <a:xfrm>
            <a:off x="9836838" y="1973575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DF72229-6900-44F1-A2B2-FCF16B4790FF}"/>
              </a:ext>
            </a:extLst>
          </p:cNvPr>
          <p:cNvSpPr/>
          <p:nvPr/>
        </p:nvSpPr>
        <p:spPr>
          <a:xfrm>
            <a:off x="8805375" y="4202834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599423D-9220-4BF9-8859-A6143C6B1CC8}"/>
              </a:ext>
            </a:extLst>
          </p:cNvPr>
          <p:cNvSpPr/>
          <p:nvPr/>
        </p:nvSpPr>
        <p:spPr>
          <a:xfrm>
            <a:off x="9343888" y="3104525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45453D58-6314-4182-A417-CDD1AE330C83}"/>
              </a:ext>
            </a:extLst>
          </p:cNvPr>
          <p:cNvSpPr/>
          <p:nvPr/>
        </p:nvSpPr>
        <p:spPr>
          <a:xfrm rot="1904925">
            <a:off x="9562814" y="149625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1694DB98-3B6B-4799-866D-F533C8F5F73E}"/>
              </a:ext>
            </a:extLst>
          </p:cNvPr>
          <p:cNvSpPr/>
          <p:nvPr/>
        </p:nvSpPr>
        <p:spPr>
          <a:xfrm rot="15131510">
            <a:off x="10366063" y="2334429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C52C2270-F42E-4031-AF21-F846E1BC85CB}"/>
              </a:ext>
            </a:extLst>
          </p:cNvPr>
          <p:cNvSpPr/>
          <p:nvPr/>
        </p:nvSpPr>
        <p:spPr>
          <a:xfrm rot="6345752">
            <a:off x="10796688" y="3322021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CA0800EA-51E4-4574-82B0-49B4160AA26F}"/>
              </a:ext>
            </a:extLst>
          </p:cNvPr>
          <p:cNvSpPr/>
          <p:nvPr/>
        </p:nvSpPr>
        <p:spPr>
          <a:xfrm>
            <a:off x="10271553" y="4615079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ACCDB2C9-3013-4B0F-95D6-8664C4C8B826}"/>
              </a:ext>
            </a:extLst>
          </p:cNvPr>
          <p:cNvSpPr/>
          <p:nvPr/>
        </p:nvSpPr>
        <p:spPr>
          <a:xfrm>
            <a:off x="6068115" y="4685463"/>
            <a:ext cx="89471" cy="506999"/>
          </a:xfrm>
          <a:custGeom>
            <a:avLst/>
            <a:gdLst>
              <a:gd name="connsiteX0" fmla="*/ 35974 w 64812"/>
              <a:gd name="connsiteY0" fmla="*/ 35974 h 367271"/>
              <a:gd name="connsiteX1" fmla="*/ 35974 w 64812"/>
              <a:gd name="connsiteY1" fmla="*/ 336921 h 3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812" h="367271">
                <a:moveTo>
                  <a:pt x="35974" y="35974"/>
                </a:moveTo>
                <a:lnTo>
                  <a:pt x="35974" y="33692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53EB3492-8A07-4092-AB34-D64DE1DD8BF6}"/>
              </a:ext>
            </a:extLst>
          </p:cNvPr>
          <p:cNvSpPr/>
          <p:nvPr/>
        </p:nvSpPr>
        <p:spPr>
          <a:xfrm>
            <a:off x="7188882" y="4446875"/>
            <a:ext cx="447353" cy="477176"/>
          </a:xfrm>
          <a:custGeom>
            <a:avLst/>
            <a:gdLst>
              <a:gd name="connsiteX0" fmla="*/ 35974 w 324062"/>
              <a:gd name="connsiteY0" fmla="*/ 35974 h 345667"/>
              <a:gd name="connsiteX1" fmla="*/ 307755 w 324062"/>
              <a:gd name="connsiteY1" fmla="*/ 319637 h 34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062" h="345667">
                <a:moveTo>
                  <a:pt x="35974" y="35974"/>
                </a:moveTo>
                <a:lnTo>
                  <a:pt x="307755" y="319637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3826DC0-6DA8-41A9-8334-571B9E495201}"/>
              </a:ext>
            </a:extLst>
          </p:cNvPr>
          <p:cNvSpPr/>
          <p:nvPr/>
        </p:nvSpPr>
        <p:spPr>
          <a:xfrm>
            <a:off x="6584658" y="4585553"/>
            <a:ext cx="506999" cy="745588"/>
          </a:xfrm>
          <a:custGeom>
            <a:avLst/>
            <a:gdLst>
              <a:gd name="connsiteX0" fmla="*/ 35974 w 367271"/>
              <a:gd name="connsiteY0" fmla="*/ 35974 h 540104"/>
              <a:gd name="connsiteX1" fmla="*/ 348371 w 367271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540104">
                <a:moveTo>
                  <a:pt x="35974" y="35974"/>
                </a:moveTo>
                <a:lnTo>
                  <a:pt x="348371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8F79D4B-5CCC-4713-B1D7-0E5A3E209400}"/>
              </a:ext>
            </a:extLst>
          </p:cNvPr>
          <p:cNvSpPr/>
          <p:nvPr/>
        </p:nvSpPr>
        <p:spPr>
          <a:xfrm>
            <a:off x="4503873" y="4446875"/>
            <a:ext cx="506999" cy="536822"/>
          </a:xfrm>
          <a:custGeom>
            <a:avLst/>
            <a:gdLst>
              <a:gd name="connsiteX0" fmla="*/ 347939 w 367271"/>
              <a:gd name="connsiteY0" fmla="*/ 35974 h 388875"/>
              <a:gd name="connsiteX1" fmla="*/ 35974 w 367271"/>
              <a:gd name="connsiteY1" fmla="*/ 361333 h 38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388875">
                <a:moveTo>
                  <a:pt x="347939" y="35974"/>
                </a:moveTo>
                <a:lnTo>
                  <a:pt x="35974" y="361333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61DA424-70CC-4C2B-A498-4293FF5C94E7}"/>
              </a:ext>
            </a:extLst>
          </p:cNvPr>
          <p:cNvSpPr/>
          <p:nvPr/>
        </p:nvSpPr>
        <p:spPr>
          <a:xfrm>
            <a:off x="5251846" y="4585553"/>
            <a:ext cx="387705" cy="745588"/>
          </a:xfrm>
          <a:custGeom>
            <a:avLst/>
            <a:gdLst>
              <a:gd name="connsiteX0" fmla="*/ 252880 w 280854"/>
              <a:gd name="connsiteY0" fmla="*/ 35974 h 540104"/>
              <a:gd name="connsiteX1" fmla="*/ 35974 w 280854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854" h="540104">
                <a:moveTo>
                  <a:pt x="252880" y="35974"/>
                </a:moveTo>
                <a:lnTo>
                  <a:pt x="35974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4B0A335-13A6-413B-A782-27FD9D0F12DA}"/>
              </a:ext>
            </a:extLst>
          </p:cNvPr>
          <p:cNvGrpSpPr/>
          <p:nvPr/>
        </p:nvGrpSpPr>
        <p:grpSpPr>
          <a:xfrm flipV="1">
            <a:off x="4503873" y="1578637"/>
            <a:ext cx="3132362" cy="884266"/>
            <a:chOff x="4503873" y="-324074"/>
            <a:chExt cx="3132362" cy="884266"/>
          </a:xfrm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FF69332-3E63-411E-8FF6-3EB57815812F}"/>
                </a:ext>
              </a:extLst>
            </p:cNvPr>
            <p:cNvSpPr/>
            <p:nvPr/>
          </p:nvSpPr>
          <p:spPr>
            <a:xfrm>
              <a:off x="6068115" y="-85486"/>
              <a:ext cx="89471" cy="506999"/>
            </a:xfrm>
            <a:custGeom>
              <a:avLst/>
              <a:gdLst>
                <a:gd name="connsiteX0" fmla="*/ 35974 w 64812"/>
                <a:gd name="connsiteY0" fmla="*/ 35974 h 367271"/>
                <a:gd name="connsiteX1" fmla="*/ 35974 w 64812"/>
                <a:gd name="connsiteY1" fmla="*/ 336921 h 3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12" h="367271">
                  <a:moveTo>
                    <a:pt x="35974" y="35974"/>
                  </a:moveTo>
                  <a:lnTo>
                    <a:pt x="35974" y="33692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F6FBD5B-0267-49A2-9E4A-AA99C9A6D66A}"/>
                </a:ext>
              </a:extLst>
            </p:cNvPr>
            <p:cNvSpPr/>
            <p:nvPr/>
          </p:nvSpPr>
          <p:spPr>
            <a:xfrm>
              <a:off x="7188882" y="-324074"/>
              <a:ext cx="447353" cy="477176"/>
            </a:xfrm>
            <a:custGeom>
              <a:avLst/>
              <a:gdLst>
                <a:gd name="connsiteX0" fmla="*/ 35974 w 324062"/>
                <a:gd name="connsiteY0" fmla="*/ 35974 h 345667"/>
                <a:gd name="connsiteX1" fmla="*/ 307755 w 324062"/>
                <a:gd name="connsiteY1" fmla="*/ 319637 h 3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62" h="345667">
                  <a:moveTo>
                    <a:pt x="35974" y="35974"/>
                  </a:moveTo>
                  <a:lnTo>
                    <a:pt x="307755" y="319637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6E93545D-49AC-4A9A-9EA9-56B8905B7218}"/>
                </a:ext>
              </a:extLst>
            </p:cNvPr>
            <p:cNvSpPr/>
            <p:nvPr/>
          </p:nvSpPr>
          <p:spPr>
            <a:xfrm>
              <a:off x="6584658" y="-185396"/>
              <a:ext cx="506999" cy="745588"/>
            </a:xfrm>
            <a:custGeom>
              <a:avLst/>
              <a:gdLst>
                <a:gd name="connsiteX0" fmla="*/ 35974 w 367271"/>
                <a:gd name="connsiteY0" fmla="*/ 35974 h 540104"/>
                <a:gd name="connsiteX1" fmla="*/ 348371 w 367271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540104">
                  <a:moveTo>
                    <a:pt x="35974" y="35974"/>
                  </a:moveTo>
                  <a:lnTo>
                    <a:pt x="348371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9F3B478-4242-4CBD-BA48-AD8E53724458}"/>
                </a:ext>
              </a:extLst>
            </p:cNvPr>
            <p:cNvSpPr/>
            <p:nvPr/>
          </p:nvSpPr>
          <p:spPr>
            <a:xfrm>
              <a:off x="4503873" y="-324074"/>
              <a:ext cx="506999" cy="536822"/>
            </a:xfrm>
            <a:custGeom>
              <a:avLst/>
              <a:gdLst>
                <a:gd name="connsiteX0" fmla="*/ 347939 w 367271"/>
                <a:gd name="connsiteY0" fmla="*/ 35974 h 388875"/>
                <a:gd name="connsiteX1" fmla="*/ 35974 w 367271"/>
                <a:gd name="connsiteY1" fmla="*/ 361333 h 3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388875">
                  <a:moveTo>
                    <a:pt x="347939" y="35974"/>
                  </a:moveTo>
                  <a:lnTo>
                    <a:pt x="35974" y="361333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FD9BE56-C55A-462B-A29F-69D21EC78D80}"/>
                </a:ext>
              </a:extLst>
            </p:cNvPr>
            <p:cNvSpPr/>
            <p:nvPr/>
          </p:nvSpPr>
          <p:spPr>
            <a:xfrm>
              <a:off x="5251846" y="-185396"/>
              <a:ext cx="387705" cy="745588"/>
            </a:xfrm>
            <a:custGeom>
              <a:avLst/>
              <a:gdLst>
                <a:gd name="connsiteX0" fmla="*/ 252880 w 280854"/>
                <a:gd name="connsiteY0" fmla="*/ 35974 h 540104"/>
                <a:gd name="connsiteX1" fmla="*/ 35974 w 280854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54" h="540104">
                  <a:moveTo>
                    <a:pt x="252880" y="35974"/>
                  </a:moveTo>
                  <a:lnTo>
                    <a:pt x="35974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1DE57D45-B9D2-4AF2-B09F-BAB17D150728}"/>
              </a:ext>
            </a:extLst>
          </p:cNvPr>
          <p:cNvSpPr/>
          <p:nvPr/>
        </p:nvSpPr>
        <p:spPr>
          <a:xfrm>
            <a:off x="826531" y="1647551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E271EDDD-F2D7-441D-80BB-976F1A9710BB}"/>
              </a:ext>
            </a:extLst>
          </p:cNvPr>
          <p:cNvSpPr/>
          <p:nvPr/>
        </p:nvSpPr>
        <p:spPr>
          <a:xfrm>
            <a:off x="3242182" y="2409335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4A63F0D9-2CDF-4B4C-A64A-DE7A7C44EFCA}"/>
              </a:ext>
            </a:extLst>
          </p:cNvPr>
          <p:cNvSpPr/>
          <p:nvPr/>
        </p:nvSpPr>
        <p:spPr>
          <a:xfrm>
            <a:off x="2870806" y="4452841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C3FC5805-AAF0-4C1B-821B-18F79632AE73}"/>
              </a:ext>
            </a:extLst>
          </p:cNvPr>
          <p:cNvSpPr/>
          <p:nvPr/>
        </p:nvSpPr>
        <p:spPr>
          <a:xfrm rot="1904925">
            <a:off x="1594535" y="59119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62AE1315-1319-4881-8BC0-AF11F8C1B742}"/>
              </a:ext>
            </a:extLst>
          </p:cNvPr>
          <p:cNvSpPr/>
          <p:nvPr/>
        </p:nvSpPr>
        <p:spPr>
          <a:xfrm rot="20826643">
            <a:off x="881638" y="2449056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9" name="자유형: 도형 158">
            <a:extLst>
              <a:ext uri="{FF2B5EF4-FFF2-40B4-BE49-F238E27FC236}">
                <a16:creationId xmlns:a16="http://schemas.microsoft.com/office/drawing/2014/main" id="{50B48B5A-6C4E-4000-B11A-584FE80BCA2A}"/>
              </a:ext>
            </a:extLst>
          </p:cNvPr>
          <p:cNvSpPr/>
          <p:nvPr/>
        </p:nvSpPr>
        <p:spPr>
          <a:xfrm rot="14591530">
            <a:off x="1786381" y="2995997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F2ACBBBE-397E-44FB-AFAC-2BBCF398ED28}"/>
              </a:ext>
            </a:extLst>
          </p:cNvPr>
          <p:cNvSpPr/>
          <p:nvPr/>
        </p:nvSpPr>
        <p:spPr>
          <a:xfrm>
            <a:off x="1261246" y="4289055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B6420C-DDE7-4578-AB31-352A1C8C753A}"/>
              </a:ext>
            </a:extLst>
          </p:cNvPr>
          <p:cNvSpPr txBox="1"/>
          <p:nvPr/>
        </p:nvSpPr>
        <p:spPr>
          <a:xfrm>
            <a:off x="731622" y="2257016"/>
            <a:ext cx="5580278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ru-RU" altLang="ko-KR" sz="4000" dirty="0"/>
              <a:t>Мобильная версия</a:t>
            </a:r>
          </a:p>
          <a:p>
            <a:pPr algn="l"/>
            <a:r>
              <a:rPr lang="ru-RU" altLang="ko-KR" sz="4000" dirty="0"/>
              <a:t>сайта.</a:t>
            </a:r>
            <a:endParaRPr lang="en-US" altLang="ko-KR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9B4A7-C52C-44C9-B829-C41730980100}"/>
              </a:ext>
            </a:extLst>
          </p:cNvPr>
          <p:cNvSpPr txBox="1"/>
          <p:nvPr/>
        </p:nvSpPr>
        <p:spPr>
          <a:xfrm>
            <a:off x="731622" y="3808988"/>
            <a:ext cx="5017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Сайт</a:t>
            </a:r>
            <a:r>
              <a:rPr lang="ru-RU" b="1" dirty="0"/>
              <a:t> адаптирован</a:t>
            </a:r>
            <a:r>
              <a:rPr lang="ru-RU" dirty="0"/>
              <a:t> </a:t>
            </a:r>
            <a:r>
              <a:rPr lang="ru-RU" b="1" dirty="0"/>
              <a:t>под</a:t>
            </a:r>
            <a:r>
              <a:rPr lang="ru-RU" dirty="0"/>
              <a:t> мобильные устройства. Если зайти с </a:t>
            </a:r>
            <a:r>
              <a:rPr lang="ru-RU" b="1" dirty="0"/>
              <a:t>планшета</a:t>
            </a:r>
            <a:r>
              <a:rPr lang="ru-RU" dirty="0"/>
              <a:t> или телефона, то он красиво подстроится под размер экрана</a:t>
            </a:r>
            <a:endParaRPr lang="en-US" altLang="ko-KR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36F5E2-DFC7-4349-96B4-C826261B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3" y="1167492"/>
            <a:ext cx="6030686" cy="4523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EA5051D-9565-41C0-B0BB-E12139502909}"/>
              </a:ext>
            </a:extLst>
          </p:cNvPr>
          <p:cNvGrpSpPr/>
          <p:nvPr/>
        </p:nvGrpSpPr>
        <p:grpSpPr>
          <a:xfrm>
            <a:off x="4008437" y="728766"/>
            <a:ext cx="4175125" cy="5477621"/>
            <a:chOff x="889355" y="1020059"/>
            <a:chExt cx="4175125" cy="54776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DFF25F-7A5B-48A2-A904-26696EF8003E}"/>
                </a:ext>
              </a:extLst>
            </p:cNvPr>
            <p:cNvSpPr/>
            <p:nvPr/>
          </p:nvSpPr>
          <p:spPr>
            <a:xfrm>
              <a:off x="962735" y="1095820"/>
              <a:ext cx="4028366" cy="5326100"/>
            </a:xfrm>
            <a:prstGeom prst="roundRect">
              <a:avLst>
                <a:gd name="adj" fmla="val 4608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8174819A-2644-4BFD-BEE0-C5071F68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355" y="1020059"/>
              <a:ext cx="4175125" cy="5477621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F7AEE4-E93D-43A1-AED9-C952BEF3CD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158"/>
          <a:stretch>
            <a:fillRect/>
          </a:stretch>
        </p:blipFill>
        <p:spPr>
          <a:xfrm>
            <a:off x="4183379" y="910113"/>
            <a:ext cx="3825240" cy="5114925"/>
          </a:xfrm>
        </p:spPr>
      </p:pic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124B96-25AB-4E4E-872B-2C11D741A52E}"/>
              </a:ext>
            </a:extLst>
          </p:cNvPr>
          <p:cNvSpPr txBox="1"/>
          <p:nvPr/>
        </p:nvSpPr>
        <p:spPr>
          <a:xfrm>
            <a:off x="364157" y="890366"/>
            <a:ext cx="2998353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ru-RU" altLang="ko-KR" dirty="0"/>
              <a:t>«Настольная» версия сайта</a:t>
            </a:r>
            <a:endParaRPr lang="en-US" altLang="ko-KR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5E596-534C-4241-AF82-A221E8ECC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70" y="632791"/>
            <a:ext cx="7746172" cy="580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481F9C-AF9D-4F98-BBF4-F67238E2F3E0}"/>
              </a:ext>
            </a:extLst>
          </p:cNvPr>
          <p:cNvSpPr/>
          <p:nvPr/>
        </p:nvSpPr>
        <p:spPr>
          <a:xfrm>
            <a:off x="4008222" y="1273629"/>
            <a:ext cx="4175555" cy="4310742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36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Выводы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55D6D8B-9148-4399-B2FF-9E8595E759B0}"/>
              </a:ext>
            </a:extLst>
          </p:cNvPr>
          <p:cNvSpPr/>
          <p:nvPr/>
        </p:nvSpPr>
        <p:spPr>
          <a:xfrm>
            <a:off x="9836838" y="1973575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DF72229-6900-44F1-A2B2-FCF16B4790FF}"/>
              </a:ext>
            </a:extLst>
          </p:cNvPr>
          <p:cNvSpPr/>
          <p:nvPr/>
        </p:nvSpPr>
        <p:spPr>
          <a:xfrm>
            <a:off x="8805375" y="4202834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599423D-9220-4BF9-8859-A6143C6B1CC8}"/>
              </a:ext>
            </a:extLst>
          </p:cNvPr>
          <p:cNvSpPr/>
          <p:nvPr/>
        </p:nvSpPr>
        <p:spPr>
          <a:xfrm>
            <a:off x="9343888" y="3104525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45453D58-6314-4182-A417-CDD1AE330C83}"/>
              </a:ext>
            </a:extLst>
          </p:cNvPr>
          <p:cNvSpPr/>
          <p:nvPr/>
        </p:nvSpPr>
        <p:spPr>
          <a:xfrm rot="1904925">
            <a:off x="9562814" y="149625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1694DB98-3B6B-4799-866D-F533C8F5F73E}"/>
              </a:ext>
            </a:extLst>
          </p:cNvPr>
          <p:cNvSpPr/>
          <p:nvPr/>
        </p:nvSpPr>
        <p:spPr>
          <a:xfrm rot="15131510">
            <a:off x="10366063" y="2334429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C52C2270-F42E-4031-AF21-F846E1BC85CB}"/>
              </a:ext>
            </a:extLst>
          </p:cNvPr>
          <p:cNvSpPr/>
          <p:nvPr/>
        </p:nvSpPr>
        <p:spPr>
          <a:xfrm rot="6345752">
            <a:off x="10796688" y="3322021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CA0800EA-51E4-4574-82B0-49B4160AA26F}"/>
              </a:ext>
            </a:extLst>
          </p:cNvPr>
          <p:cNvSpPr/>
          <p:nvPr/>
        </p:nvSpPr>
        <p:spPr>
          <a:xfrm>
            <a:off x="10271553" y="4615079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ACCDB2C9-3013-4B0F-95D6-8664C4C8B826}"/>
              </a:ext>
            </a:extLst>
          </p:cNvPr>
          <p:cNvSpPr/>
          <p:nvPr/>
        </p:nvSpPr>
        <p:spPr>
          <a:xfrm>
            <a:off x="6068115" y="4685463"/>
            <a:ext cx="89471" cy="506999"/>
          </a:xfrm>
          <a:custGeom>
            <a:avLst/>
            <a:gdLst>
              <a:gd name="connsiteX0" fmla="*/ 35974 w 64812"/>
              <a:gd name="connsiteY0" fmla="*/ 35974 h 367271"/>
              <a:gd name="connsiteX1" fmla="*/ 35974 w 64812"/>
              <a:gd name="connsiteY1" fmla="*/ 336921 h 3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812" h="367271">
                <a:moveTo>
                  <a:pt x="35974" y="35974"/>
                </a:moveTo>
                <a:lnTo>
                  <a:pt x="35974" y="33692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53EB3492-8A07-4092-AB34-D64DE1DD8BF6}"/>
              </a:ext>
            </a:extLst>
          </p:cNvPr>
          <p:cNvSpPr/>
          <p:nvPr/>
        </p:nvSpPr>
        <p:spPr>
          <a:xfrm>
            <a:off x="7188882" y="4446875"/>
            <a:ext cx="447353" cy="477176"/>
          </a:xfrm>
          <a:custGeom>
            <a:avLst/>
            <a:gdLst>
              <a:gd name="connsiteX0" fmla="*/ 35974 w 324062"/>
              <a:gd name="connsiteY0" fmla="*/ 35974 h 345667"/>
              <a:gd name="connsiteX1" fmla="*/ 307755 w 324062"/>
              <a:gd name="connsiteY1" fmla="*/ 319637 h 34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062" h="345667">
                <a:moveTo>
                  <a:pt x="35974" y="35974"/>
                </a:moveTo>
                <a:lnTo>
                  <a:pt x="307755" y="319637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3826DC0-6DA8-41A9-8334-571B9E495201}"/>
              </a:ext>
            </a:extLst>
          </p:cNvPr>
          <p:cNvSpPr/>
          <p:nvPr/>
        </p:nvSpPr>
        <p:spPr>
          <a:xfrm>
            <a:off x="6584658" y="4585553"/>
            <a:ext cx="506999" cy="745588"/>
          </a:xfrm>
          <a:custGeom>
            <a:avLst/>
            <a:gdLst>
              <a:gd name="connsiteX0" fmla="*/ 35974 w 367271"/>
              <a:gd name="connsiteY0" fmla="*/ 35974 h 540104"/>
              <a:gd name="connsiteX1" fmla="*/ 348371 w 367271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540104">
                <a:moveTo>
                  <a:pt x="35974" y="35974"/>
                </a:moveTo>
                <a:lnTo>
                  <a:pt x="348371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8F79D4B-5CCC-4713-B1D7-0E5A3E209400}"/>
              </a:ext>
            </a:extLst>
          </p:cNvPr>
          <p:cNvSpPr/>
          <p:nvPr/>
        </p:nvSpPr>
        <p:spPr>
          <a:xfrm>
            <a:off x="4503873" y="4446875"/>
            <a:ext cx="506999" cy="536822"/>
          </a:xfrm>
          <a:custGeom>
            <a:avLst/>
            <a:gdLst>
              <a:gd name="connsiteX0" fmla="*/ 347939 w 367271"/>
              <a:gd name="connsiteY0" fmla="*/ 35974 h 388875"/>
              <a:gd name="connsiteX1" fmla="*/ 35974 w 367271"/>
              <a:gd name="connsiteY1" fmla="*/ 361333 h 38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388875">
                <a:moveTo>
                  <a:pt x="347939" y="35974"/>
                </a:moveTo>
                <a:lnTo>
                  <a:pt x="35974" y="361333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61DA424-70CC-4C2B-A498-4293FF5C94E7}"/>
              </a:ext>
            </a:extLst>
          </p:cNvPr>
          <p:cNvSpPr/>
          <p:nvPr/>
        </p:nvSpPr>
        <p:spPr>
          <a:xfrm>
            <a:off x="5251846" y="4585553"/>
            <a:ext cx="387705" cy="745588"/>
          </a:xfrm>
          <a:custGeom>
            <a:avLst/>
            <a:gdLst>
              <a:gd name="connsiteX0" fmla="*/ 252880 w 280854"/>
              <a:gd name="connsiteY0" fmla="*/ 35974 h 540104"/>
              <a:gd name="connsiteX1" fmla="*/ 35974 w 280854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854" h="540104">
                <a:moveTo>
                  <a:pt x="252880" y="35974"/>
                </a:moveTo>
                <a:lnTo>
                  <a:pt x="35974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4B0A335-13A6-413B-A782-27FD9D0F12DA}"/>
              </a:ext>
            </a:extLst>
          </p:cNvPr>
          <p:cNvGrpSpPr/>
          <p:nvPr/>
        </p:nvGrpSpPr>
        <p:grpSpPr>
          <a:xfrm flipV="1">
            <a:off x="4503873" y="1578637"/>
            <a:ext cx="3132362" cy="884266"/>
            <a:chOff x="4503873" y="-324074"/>
            <a:chExt cx="3132362" cy="884266"/>
          </a:xfrm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FF69332-3E63-411E-8FF6-3EB57815812F}"/>
                </a:ext>
              </a:extLst>
            </p:cNvPr>
            <p:cNvSpPr/>
            <p:nvPr/>
          </p:nvSpPr>
          <p:spPr>
            <a:xfrm>
              <a:off x="6068115" y="-85486"/>
              <a:ext cx="89471" cy="506999"/>
            </a:xfrm>
            <a:custGeom>
              <a:avLst/>
              <a:gdLst>
                <a:gd name="connsiteX0" fmla="*/ 35974 w 64812"/>
                <a:gd name="connsiteY0" fmla="*/ 35974 h 367271"/>
                <a:gd name="connsiteX1" fmla="*/ 35974 w 64812"/>
                <a:gd name="connsiteY1" fmla="*/ 336921 h 3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12" h="367271">
                  <a:moveTo>
                    <a:pt x="35974" y="35974"/>
                  </a:moveTo>
                  <a:lnTo>
                    <a:pt x="35974" y="33692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F6FBD5B-0267-49A2-9E4A-AA99C9A6D66A}"/>
                </a:ext>
              </a:extLst>
            </p:cNvPr>
            <p:cNvSpPr/>
            <p:nvPr/>
          </p:nvSpPr>
          <p:spPr>
            <a:xfrm>
              <a:off x="7188882" y="-324074"/>
              <a:ext cx="447353" cy="477176"/>
            </a:xfrm>
            <a:custGeom>
              <a:avLst/>
              <a:gdLst>
                <a:gd name="connsiteX0" fmla="*/ 35974 w 324062"/>
                <a:gd name="connsiteY0" fmla="*/ 35974 h 345667"/>
                <a:gd name="connsiteX1" fmla="*/ 307755 w 324062"/>
                <a:gd name="connsiteY1" fmla="*/ 319637 h 3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62" h="345667">
                  <a:moveTo>
                    <a:pt x="35974" y="35974"/>
                  </a:moveTo>
                  <a:lnTo>
                    <a:pt x="307755" y="319637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6E93545D-49AC-4A9A-9EA9-56B8905B7218}"/>
                </a:ext>
              </a:extLst>
            </p:cNvPr>
            <p:cNvSpPr/>
            <p:nvPr/>
          </p:nvSpPr>
          <p:spPr>
            <a:xfrm>
              <a:off x="6584658" y="-185396"/>
              <a:ext cx="506999" cy="745588"/>
            </a:xfrm>
            <a:custGeom>
              <a:avLst/>
              <a:gdLst>
                <a:gd name="connsiteX0" fmla="*/ 35974 w 367271"/>
                <a:gd name="connsiteY0" fmla="*/ 35974 h 540104"/>
                <a:gd name="connsiteX1" fmla="*/ 348371 w 367271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540104">
                  <a:moveTo>
                    <a:pt x="35974" y="35974"/>
                  </a:moveTo>
                  <a:lnTo>
                    <a:pt x="348371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9F3B478-4242-4CBD-BA48-AD8E53724458}"/>
                </a:ext>
              </a:extLst>
            </p:cNvPr>
            <p:cNvSpPr/>
            <p:nvPr/>
          </p:nvSpPr>
          <p:spPr>
            <a:xfrm>
              <a:off x="4503873" y="-324074"/>
              <a:ext cx="506999" cy="536822"/>
            </a:xfrm>
            <a:custGeom>
              <a:avLst/>
              <a:gdLst>
                <a:gd name="connsiteX0" fmla="*/ 347939 w 367271"/>
                <a:gd name="connsiteY0" fmla="*/ 35974 h 388875"/>
                <a:gd name="connsiteX1" fmla="*/ 35974 w 367271"/>
                <a:gd name="connsiteY1" fmla="*/ 361333 h 3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388875">
                  <a:moveTo>
                    <a:pt x="347939" y="35974"/>
                  </a:moveTo>
                  <a:lnTo>
                    <a:pt x="35974" y="361333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FD9BE56-C55A-462B-A29F-69D21EC78D80}"/>
                </a:ext>
              </a:extLst>
            </p:cNvPr>
            <p:cNvSpPr/>
            <p:nvPr/>
          </p:nvSpPr>
          <p:spPr>
            <a:xfrm>
              <a:off x="5251846" y="-185396"/>
              <a:ext cx="387705" cy="745588"/>
            </a:xfrm>
            <a:custGeom>
              <a:avLst/>
              <a:gdLst>
                <a:gd name="connsiteX0" fmla="*/ 252880 w 280854"/>
                <a:gd name="connsiteY0" fmla="*/ 35974 h 540104"/>
                <a:gd name="connsiteX1" fmla="*/ 35974 w 280854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54" h="540104">
                  <a:moveTo>
                    <a:pt x="252880" y="35974"/>
                  </a:moveTo>
                  <a:lnTo>
                    <a:pt x="35974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1DE57D45-B9D2-4AF2-B09F-BAB17D150728}"/>
              </a:ext>
            </a:extLst>
          </p:cNvPr>
          <p:cNvSpPr/>
          <p:nvPr/>
        </p:nvSpPr>
        <p:spPr>
          <a:xfrm>
            <a:off x="826531" y="1647551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E271EDDD-F2D7-441D-80BB-976F1A9710BB}"/>
              </a:ext>
            </a:extLst>
          </p:cNvPr>
          <p:cNvSpPr/>
          <p:nvPr/>
        </p:nvSpPr>
        <p:spPr>
          <a:xfrm>
            <a:off x="3242182" y="2409335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4A63F0D9-2CDF-4B4C-A64A-DE7A7C44EFCA}"/>
              </a:ext>
            </a:extLst>
          </p:cNvPr>
          <p:cNvSpPr/>
          <p:nvPr/>
        </p:nvSpPr>
        <p:spPr>
          <a:xfrm>
            <a:off x="2870806" y="4452841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C3FC5805-AAF0-4C1B-821B-18F79632AE73}"/>
              </a:ext>
            </a:extLst>
          </p:cNvPr>
          <p:cNvSpPr/>
          <p:nvPr/>
        </p:nvSpPr>
        <p:spPr>
          <a:xfrm rot="1904925">
            <a:off x="1594535" y="59119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62AE1315-1319-4881-8BC0-AF11F8C1B742}"/>
              </a:ext>
            </a:extLst>
          </p:cNvPr>
          <p:cNvSpPr/>
          <p:nvPr/>
        </p:nvSpPr>
        <p:spPr>
          <a:xfrm rot="20826643">
            <a:off x="881638" y="2449056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9" name="자유형: 도형 158">
            <a:extLst>
              <a:ext uri="{FF2B5EF4-FFF2-40B4-BE49-F238E27FC236}">
                <a16:creationId xmlns:a16="http://schemas.microsoft.com/office/drawing/2014/main" id="{50B48B5A-6C4E-4000-B11A-584FE80BCA2A}"/>
              </a:ext>
            </a:extLst>
          </p:cNvPr>
          <p:cNvSpPr/>
          <p:nvPr/>
        </p:nvSpPr>
        <p:spPr>
          <a:xfrm rot="14591530">
            <a:off x="1786381" y="2995997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F2ACBBBE-397E-44FB-AFAC-2BBCF398ED28}"/>
              </a:ext>
            </a:extLst>
          </p:cNvPr>
          <p:cNvSpPr/>
          <p:nvPr/>
        </p:nvSpPr>
        <p:spPr>
          <a:xfrm>
            <a:off x="1261246" y="4289055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6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C852B-A560-45B0-B74B-0C8E3A8A22D4}"/>
              </a:ext>
            </a:extLst>
          </p:cNvPr>
          <p:cNvSpPr txBox="1"/>
          <p:nvPr/>
        </p:nvSpPr>
        <p:spPr>
          <a:xfrm>
            <a:off x="634928" y="2624655"/>
            <a:ext cx="5150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6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Почему именно этот проект?</a:t>
            </a:r>
            <a:endParaRPr lang="ko-KR" altLang="en-US" sz="2600" b="1" dirty="0">
              <a:effectLst>
                <a:glow rad="127000">
                  <a:schemeClr val="bg1">
                    <a:alpha val="50000"/>
                  </a:schemeClr>
                </a:glo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5F373-AB9B-4D12-A6EC-AA85B835159C}"/>
              </a:ext>
            </a:extLst>
          </p:cNvPr>
          <p:cNvSpPr txBox="1"/>
          <p:nvPr/>
        </p:nvSpPr>
        <p:spPr>
          <a:xfrm>
            <a:off x="7344434" y="2612342"/>
            <a:ext cx="16625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Полезная вещь для школьников 8-11 классов =)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941A66-0119-46C4-AF75-AFBA6C0CFC02}"/>
              </a:ext>
            </a:extLst>
          </p:cNvPr>
          <p:cNvSpPr/>
          <p:nvPr/>
        </p:nvSpPr>
        <p:spPr>
          <a:xfrm>
            <a:off x="7344434" y="2089122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01F37-6B7F-484C-AAB2-C416C09B92DD}"/>
              </a:ext>
            </a:extLst>
          </p:cNvPr>
          <p:cNvSpPr txBox="1"/>
          <p:nvPr/>
        </p:nvSpPr>
        <p:spPr>
          <a:xfrm>
            <a:off x="9554234" y="2624655"/>
            <a:ext cx="1662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Open</a:t>
            </a: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Souce</a:t>
            </a:r>
            <a:r>
              <a:rPr lang="en-US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проект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D4C73B-43C4-48D3-A6BB-2AC9F3F49B90}"/>
              </a:ext>
            </a:extLst>
          </p:cNvPr>
          <p:cNvSpPr/>
          <p:nvPr/>
        </p:nvSpPr>
        <p:spPr>
          <a:xfrm>
            <a:off x="9554234" y="2089122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F37E2-3D9E-4F9A-8942-E2021031263F}"/>
              </a:ext>
            </a:extLst>
          </p:cNvPr>
          <p:cNvSpPr txBox="1"/>
          <p:nvPr/>
        </p:nvSpPr>
        <p:spPr>
          <a:xfrm>
            <a:off x="7344434" y="4884383"/>
            <a:ext cx="1662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Российская разработка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5F81A-88F0-4F12-8AC8-5329699DF5E1}"/>
              </a:ext>
            </a:extLst>
          </p:cNvPr>
          <p:cNvSpPr/>
          <p:nvPr/>
        </p:nvSpPr>
        <p:spPr>
          <a:xfrm>
            <a:off x="7344434" y="4361163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B35AA-BFFE-45A7-A764-928374F77ACB}"/>
              </a:ext>
            </a:extLst>
          </p:cNvPr>
          <p:cNvSpPr txBox="1"/>
          <p:nvPr/>
        </p:nvSpPr>
        <p:spPr>
          <a:xfrm>
            <a:off x="9554234" y="4884383"/>
            <a:ext cx="1662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+- понятный код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105783-7B65-4C35-933F-2FA7AA6D7BEA}"/>
              </a:ext>
            </a:extLst>
          </p:cNvPr>
          <p:cNvSpPr/>
          <p:nvPr/>
        </p:nvSpPr>
        <p:spPr>
          <a:xfrm>
            <a:off x="9554234" y="4361163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04.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B0B403-5EE6-42A8-84BB-49E1D5072792}"/>
              </a:ext>
            </a:extLst>
          </p:cNvPr>
          <p:cNvCxnSpPr/>
          <p:nvPr/>
        </p:nvCxnSpPr>
        <p:spPr>
          <a:xfrm>
            <a:off x="975181" y="1790700"/>
            <a:ext cx="181881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3105D0-2435-4DCA-8B3E-E969CD12D1ED}"/>
              </a:ext>
            </a:extLst>
          </p:cNvPr>
          <p:cNvCxnSpPr/>
          <p:nvPr/>
        </p:nvCxnSpPr>
        <p:spPr>
          <a:xfrm>
            <a:off x="975181" y="3835400"/>
            <a:ext cx="181881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</p:cxnSp>
    </p:spTree>
    <p:extLst>
      <p:ext uri="{BB962C8B-B14F-4D97-AF65-F5344CB8AC3E}">
        <p14:creationId xmlns:p14="http://schemas.microsoft.com/office/powerpoint/2010/main" val="275811803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247</Words>
  <Application>Microsoft Office PowerPoint</Application>
  <PresentationFormat>Широкоэкранный</PresentationFormat>
  <Paragraphs>43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Arial Unicode MS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Александр Севрюк</cp:lastModifiedBy>
  <cp:revision>173</cp:revision>
  <dcterms:created xsi:type="dcterms:W3CDTF">2019-04-06T05:20:47Z</dcterms:created>
  <dcterms:modified xsi:type="dcterms:W3CDTF">2020-05-10T07:37:45Z</dcterms:modified>
</cp:coreProperties>
</file>